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3300"/>
    <a:srgbClr val="008080"/>
    <a:srgbClr val="0033CC"/>
    <a:srgbClr val="FFCC00"/>
    <a:srgbClr val="FF7C80"/>
    <a:srgbClr val="FF0066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4660"/>
  </p:normalViewPr>
  <p:slideViewPr>
    <p:cSldViewPr>
      <p:cViewPr>
        <p:scale>
          <a:sx n="66" d="100"/>
          <a:sy n="66" d="100"/>
        </p:scale>
        <p:origin x="-1284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1644349223353"/>
          <c:y val="3.0124573980491245E-2"/>
          <c:w val="0.62354177577875092"/>
          <c:h val="0.8501986132330473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7162880"/>
        <c:axId val="84062208"/>
      </c:barChart>
      <c:catAx>
        <c:axId val="7162880"/>
        <c:scaling>
          <c:orientation val="minMax"/>
        </c:scaling>
        <c:delete val="1"/>
        <c:axPos val="b"/>
        <c:majorTickMark val="out"/>
        <c:minorTickMark val="none"/>
        <c:tickLblPos val="nextTo"/>
        <c:crossAx val="84062208"/>
        <c:crosses val="autoZero"/>
        <c:auto val="1"/>
        <c:lblAlgn val="ctr"/>
        <c:lblOffset val="100"/>
        <c:noMultiLvlLbl val="0"/>
      </c:catAx>
      <c:valAx>
        <c:axId val="84062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162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t" anchorCtr="0" compatLnSpc="1">
            <a:prstTxWarp prst="textNoShape">
              <a:avLst/>
            </a:prstTxWarp>
          </a:bodyPr>
          <a:lstStyle>
            <a:lvl1pPr defTabSz="93167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b" anchorCtr="0" compatLnSpc="1">
            <a:prstTxWarp prst="textNoShape">
              <a:avLst/>
            </a:prstTxWarp>
          </a:bodyPr>
          <a:lstStyle>
            <a:lvl1pPr defTabSz="93167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CB1C7318-9152-4A15-B913-315C3C257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41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24456-AE06-4F86-89BC-82BE206B9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0F2BB-1FD9-4BB9-BC1B-E44C19EC0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8F1DC-63F4-400E-81B5-023DBC4C4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95E08-E8A9-43F8-9FF8-9EABB6A66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BCEF1-E9FD-4D0B-93B3-85C11DFAD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B5C89-CCA4-4E3A-81A2-8B1008AD6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4BF96-805A-4CAE-AC78-880101C0B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F5635-E73C-4539-B654-00988592B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8F85-95FA-40D3-BDEB-989CC3768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F68EE-D88A-4A05-BBF4-4718D681D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CCC04-A61E-41F8-9BDA-279064596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32D74-6E21-4C64-B985-36B281FBA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E3C2F-B63F-4846-B4FB-618C3CE89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27FEA056-260A-46BA-B15D-68DCDC141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-alania.fas.gov.ru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11188" y="2997200"/>
            <a:ext cx="8280400" cy="31670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 algn="r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b="1" i="1" u="sng" dirty="0" smtClean="0">
                <a:solidFill>
                  <a:srgbClr val="FF3300"/>
                </a:solidFill>
                <a:ea typeface="ＭＳ Ｐゴシック" charset="-128"/>
                <a:cs typeface="+mn-cs"/>
              </a:rPr>
              <a:t>Пресс-конференция</a:t>
            </a:r>
          </a:p>
          <a:p>
            <a:pPr marL="0" indent="0" algn="r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4000" b="1" i="1" u="sng" dirty="0" smtClean="0">
                <a:solidFill>
                  <a:srgbClr val="FF3300"/>
                </a:solidFill>
                <a:ea typeface="ＭＳ Ｐゴシック" charset="-128"/>
                <a:cs typeface="+mn-cs"/>
              </a:rPr>
              <a:t>Северо-Осетинского </a:t>
            </a:r>
          </a:p>
          <a:p>
            <a:pPr marL="0" indent="0" algn="r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4000" b="1" i="1" u="sng" dirty="0" smtClean="0">
                <a:solidFill>
                  <a:srgbClr val="FF3300"/>
                </a:solidFill>
                <a:ea typeface="ＭＳ Ｐゴシック" charset="-128"/>
                <a:cs typeface="+mn-cs"/>
              </a:rPr>
              <a:t>УФАС России</a:t>
            </a:r>
            <a:endParaRPr lang="ru-RU" sz="4000" b="1" i="1" u="sng" dirty="0" smtClean="0">
              <a:solidFill>
                <a:srgbClr val="FF3300"/>
              </a:solidFill>
            </a:endParaRPr>
          </a:p>
          <a:p>
            <a:pPr marL="0" indent="0" algn="r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endParaRPr lang="ru-RU" sz="2600" dirty="0" smtClean="0">
              <a:solidFill>
                <a:srgbClr val="FF3300"/>
              </a:solidFill>
            </a:endParaRPr>
          </a:p>
          <a:p>
            <a:pPr marL="0" indent="0" algn="r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r>
              <a:rPr lang="ru-RU" sz="2000" b="1" dirty="0" smtClean="0">
                <a:solidFill>
                  <a:srgbClr val="FF3300"/>
                </a:solidFill>
              </a:rPr>
              <a:t>5 марта 2015 год</a:t>
            </a:r>
            <a:endParaRPr lang="en-US" sz="2000" b="1" dirty="0" smtClean="0">
              <a:solidFill>
                <a:srgbClr val="FF3300"/>
              </a:solidFill>
            </a:endParaRPr>
          </a:p>
          <a:p>
            <a:pPr marL="0" indent="0" algn="r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endParaRPr lang="ru-RU" sz="2600" dirty="0" smtClean="0"/>
          </a:p>
          <a:p>
            <a:pPr marL="0" indent="0" algn="r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endParaRPr lang="ru-RU" sz="2600" dirty="0" smtClean="0"/>
          </a:p>
          <a:p>
            <a:pPr marL="0" indent="0" algn="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008080"/>
                </a:solidFill>
                <a:ea typeface="ヒラギノ角ゴ Pro W3" charset="-128"/>
                <a:cs typeface="+mn-cs"/>
              </a:rPr>
              <a:t>.</a:t>
            </a:r>
            <a:endParaRPr lang="en-US" sz="2000" dirty="0" smtClean="0">
              <a:solidFill>
                <a:srgbClr val="008080"/>
              </a:solidFill>
              <a:ea typeface="ヒラギノ角ゴ Pro W3" charset="-128"/>
              <a:cs typeface="+mn-cs"/>
            </a:endParaRPr>
          </a:p>
        </p:txBody>
      </p:sp>
      <p:sp>
        <p:nvSpPr>
          <p:cNvPr id="3075" name="Rectangle 26"/>
          <p:cNvSpPr>
            <a:spLocks noChangeArrowheads="1"/>
          </p:cNvSpPr>
          <p:nvPr/>
        </p:nvSpPr>
        <p:spPr bwMode="auto">
          <a:xfrm>
            <a:off x="1260475" y="2205038"/>
            <a:ext cx="7883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>
                <a:solidFill>
                  <a:srgbClr val="008080"/>
                </a:solidFill>
              </a:rPr>
              <a:t>ФЕДЕРАЛЬНАЯ АНТИМОНОПОЛЬНАЯ СЛУЖБА</a:t>
            </a:r>
            <a:endParaRPr lang="en-US" b="1">
              <a:solidFill>
                <a:srgbClr val="008080"/>
              </a:solidFill>
            </a:endParaRPr>
          </a:p>
        </p:txBody>
      </p:sp>
      <p:pic>
        <p:nvPicPr>
          <p:cNvPr id="2050" name="Picture 2" descr="C:\Users\USER\Desktop\01003603200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9" y="3105088"/>
            <a:ext cx="3249577" cy="27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2232248"/>
          </a:xfrm>
        </p:spPr>
        <p:txBody>
          <a:bodyPr/>
          <a:lstStyle/>
          <a:p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- по организации  питания детей из малообеспеченных социально-незащищенных семей в муниципальных общеобразовательных учреждениях г. Владикавказа.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2"/>
            <a:ext cx="5976664" cy="302433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B5C89-CCA4-4E3A-81A2-8B1008AD6D2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98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CCC04-A61E-41F8-9BDA-2790645967B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013502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i="1" u="sng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на рынке поставки  товаров (школьной формы);</a:t>
            </a:r>
          </a:p>
        </p:txBody>
      </p:sp>
      <p:pic>
        <p:nvPicPr>
          <p:cNvPr id="9218" name="Picture 2" descr="C:\Users\USER\Desktop\ПРезентация. Итоги 2014 года\картинки\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3528392" cy="283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ПРезентация. Итоги 2014 года\картинки\kak_shit_shkolnuyu_form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13830"/>
            <a:ext cx="3073524" cy="238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231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656184"/>
          </a:xfrm>
        </p:spPr>
        <p:txBody>
          <a:bodyPr/>
          <a:lstStyle/>
          <a:p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- на рынке рекламных услуг.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574"/>
            <a:ext cx="7992887" cy="432075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B5C89-CCA4-4E3A-81A2-8B1008AD6D2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63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944216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отчётный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период поступило 7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заявлений о даче согласия на предоставление государственной или муниципальной преференции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71775"/>
            <a:ext cx="2913881" cy="240982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B5C89-CCA4-4E3A-81A2-8B1008AD6D2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026" name="Picture 2" descr="C:\Users\USER\Desktop\ПРезентация. Итоги 2014 года\картинки\ba2ec577_resizedScaled_230to1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24560"/>
            <a:ext cx="30243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062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1 заявление 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– от федерального органа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исполнительной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власти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6  заявлений -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от органов местного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самоуправления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F5635-E73C-4539-B654-00988592B85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15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8012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2014 году проведено 15 проверок в отношении органов власти и некоммерческих организаций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marL="0" indent="0" algn="ctr">
              <a:buNone/>
            </a:pPr>
            <a:endParaRPr lang="ru-RU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нарушений 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действиях органов исполнительной власти и некоммерческих организаций  не выявлено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B5C89-CCA4-4E3A-81A2-8B1008AD6D2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73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64096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сфере антимонопольного законодательства в 2014 году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управление применило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меры административной ответственности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виде штрафов, общая сумма которых составила 42668,2 тыс.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руб.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сумма взысканных штрафов составила 8998,0 тыс. руб.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B5C89-CCA4-4E3A-81A2-8B1008AD6D2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654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80120"/>
          </a:xfrm>
        </p:spPr>
        <p:txBody>
          <a:bodyPr/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Контроль рекламной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76872"/>
            <a:ext cx="6192688" cy="388843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B5C89-CCA4-4E3A-81A2-8B1008AD6D2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630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сфере рекламного законодательства в 2014 году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применило меры административной ответственности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виде штрафов, общая сумма которых составила  828 тыс. рублей.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9"/>
            <a:ext cx="8229600" cy="2376264"/>
          </a:xfrm>
        </p:spPr>
        <p:txBody>
          <a:bodyPr/>
          <a:lstStyle/>
          <a:p>
            <a:pPr marL="0" indent="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сумма </a:t>
            </a:r>
            <a:r>
              <a:rPr lang="ru-RU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взысканных штрафов составила 112 тыс. руб.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B5C89-CCA4-4E3A-81A2-8B1008AD6D2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294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4096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 сфере закупок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2896"/>
            <a:ext cx="5976664" cy="305752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B5C89-CCA4-4E3A-81A2-8B1008AD6D2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1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sz="3200" b="1" smtClean="0">
                <a:solidFill>
                  <a:schemeClr val="bg1"/>
                </a:solidFill>
              </a:rPr>
              <a:t>Заголовок слайда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E5BCA6F-799B-4ED5-A24F-D0508C0055B7}" type="slidenum">
              <a:rPr lang="ru-RU" sz="1600">
                <a:solidFill>
                  <a:schemeClr val="bg1"/>
                </a:solidFill>
                <a:ea typeface="MS PGothic" pitchFamily="34" charset="-128"/>
              </a:rPr>
              <a:pPr algn="r"/>
              <a:t>2</a:t>
            </a:fld>
            <a:endParaRPr lang="ru-RU" sz="160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4101" name="Прямоугольник 7"/>
          <p:cNvSpPr>
            <a:spLocks noChangeArrowheads="1"/>
          </p:cNvSpPr>
          <p:nvPr/>
        </p:nvSpPr>
        <p:spPr bwMode="auto">
          <a:xfrm>
            <a:off x="0" y="1098550"/>
            <a:ext cx="9144000" cy="206210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Итоги работы Управления Федеральной антимонопольной службы по РСО-Алания</a:t>
            </a:r>
          </a:p>
          <a:p>
            <a:pPr algn="ctr">
              <a:defRPr/>
            </a:pPr>
            <a:r>
              <a:rPr lang="ru-RU" sz="32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а 2014 год</a:t>
            </a:r>
          </a:p>
          <a:p>
            <a:pPr algn="ctr">
              <a:defRPr/>
            </a:pP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250825" y="4586288"/>
            <a:ext cx="8642350" cy="18774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endParaRPr lang="ru-RU" b="1" dirty="0" smtClean="0">
              <a:solidFill>
                <a:srgbClr val="00808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srgbClr val="00808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b="1" dirty="0" smtClean="0">
              <a:solidFill>
                <a:srgbClr val="008080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Результаты работы 2014 года, актуальные социально-важные вопросы республики, цели и задачи на 2015 год.  </a:t>
            </a:r>
            <a:endParaRPr lang="ru-RU" sz="2200" dirty="0">
              <a:solidFill>
                <a:srgbClr val="333399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1202240" y="2276475"/>
            <a:ext cx="1847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1026" name="Picture 2" descr="C:\Users\USER\Desktop\ПРезентация. Итоги 2014 года\картинки\socgran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91973"/>
            <a:ext cx="4608513" cy="267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2014 году  в  Северо-Осетинское УФАС России поступила 161 жалоба на действия заказчика, уполномоченного органа, специализированной организации, а также конкурсной, аукционной или котировочной комиссии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том числе: </a:t>
            </a:r>
            <a:endParaRPr lang="ru-RU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B5C89-CCA4-4E3A-81A2-8B1008AD6D2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612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65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жалоб поданы на действия при проведении закупок для федеральных нужд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12976"/>
            <a:ext cx="5760639" cy="291318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B5C89-CCA4-4E3A-81A2-8B1008AD6D2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489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4096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43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при проведении закупок для нужд Республики Северная Осетия-Алания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64904"/>
            <a:ext cx="6480720" cy="338901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B5C89-CCA4-4E3A-81A2-8B1008AD6D2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397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53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при проведении закупок для муниципальных нужд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48880"/>
            <a:ext cx="5328592" cy="403244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B5C89-CCA4-4E3A-81A2-8B1008AD6D2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235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92088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результатам рассмотрения жалоб и проведения внеплановых проверок заказчикам выдано 37 предписаний об устранении выявленных нарушений законодательства о размещении заказов, которые исполнены в срок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81" y="3429000"/>
            <a:ext cx="6599637" cy="26971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B5C89-CCA4-4E3A-81A2-8B1008AD6D2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88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CCC04-A61E-41F8-9BDA-2790645967B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052736"/>
            <a:ext cx="64087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2014 году в Северо-Осетинское УФАС России  поступило 20 обращений о включении в реестр недобросовестных поставщиков сведений об участниках размещения заказа и закупок, уклонившихся от заключения государственных контрактов, в связи с односторонним расторжением государственного или муниципального контракта и в связи с расторжением контракта в судебном порядке. </a:t>
            </a:r>
          </a:p>
        </p:txBody>
      </p:sp>
    </p:spTree>
    <p:extLst>
      <p:ext uri="{BB962C8B-B14F-4D97-AF65-F5344CB8AC3E}">
        <p14:creationId xmlns:p14="http://schemas.microsoft.com/office/powerpoint/2010/main" val="2056844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них:</a:t>
            </a:r>
            <a:endParaRPr lang="ru-RU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7 обращений удовлетворено и сведения о недобросовестных поставщиках включены в  реестр в связи с уклонением  от заключения контрактов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B5C89-CCA4-4E3A-81A2-8B1008AD6D26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230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 4 поставщикам сведения включены в реестр в связи с односторонним расторжением контрактов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B5C89-CCA4-4E3A-81A2-8B1008AD6D26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80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 2-м хозяйствующим субъектам сведения включены в реестр в связи с расторжением с ними контрактов в судебном порядке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B5C89-CCA4-4E3A-81A2-8B1008AD6D2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753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Всего по состоянию на 01.01.2015 года  в реестре недобросовестных поставщиков содержатся сведения о 14 недобросовестных поставщиках, включенных Северо-Осетинским УФАС России.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B5C89-CCA4-4E3A-81A2-8B1008AD6D2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106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0"/>
          </a:xfrm>
        </p:spPr>
        <p:txBody>
          <a:bodyPr/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Антимонопольный контроль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выявления и пресечения нарушений Федерального закона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№135 «О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защите конкуренции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 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B5C89-CCA4-4E3A-81A2-8B1008AD6D2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3074" name="Picture 2" descr="C:\Users\USER\Desktop\ПРезентация. Итоги 2014 года\картинки\1319276434_fail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75252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5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сфере размещения заказа  в 2014 году Северо-Осетинское УФАС России применило меры административной ответственности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виде штрафов, общая сумма которых составила  1194,0 тыс.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сумма взысканных штрафов составила 1058,0 тыс.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B5C89-CCA4-4E3A-81A2-8B1008AD6D26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630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156845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333399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9" name="Picture 5" descr="FAS-logo-col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496"/>
            <a:ext cx="577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TextBox 8"/>
          <p:cNvSpPr txBox="1">
            <a:spLocks noChangeArrowheads="1"/>
          </p:cNvSpPr>
          <p:nvPr/>
        </p:nvSpPr>
        <p:spPr bwMode="auto">
          <a:xfrm>
            <a:off x="2643039" y="2857496"/>
            <a:ext cx="449581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hlinkClick r:id="rId3"/>
              </a:rPr>
              <a:t>www.so-alania.fas.gov.ru</a:t>
            </a:r>
            <a:endParaRPr lang="en-US" sz="2800" b="1" u="sng" dirty="0" smtClean="0">
              <a:solidFill>
                <a:srgbClr val="C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endParaRPr lang="en-US" sz="2800" b="1" u="sng" dirty="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email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: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to15@fas.gov.ru</a:t>
            </a:r>
          </a:p>
          <a:p>
            <a:endParaRPr lang="en-US" sz="2800" b="1" u="sng" dirty="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тел : 8 8672 54 52 52</a:t>
            </a:r>
          </a:p>
          <a:p>
            <a:endParaRPr lang="ru-RU" sz="2800" dirty="0" smtClean="0">
              <a:solidFill>
                <a:srgbClr val="333399"/>
              </a:solidFill>
              <a:ea typeface="MS PGothic" pitchFamily="34" charset="-128"/>
            </a:endParaRPr>
          </a:p>
          <a:p>
            <a:endParaRPr lang="en-US" dirty="0">
              <a:solidFill>
                <a:srgbClr val="333399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59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отчетном периоде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приняло решения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 наличии нарушений  Закона о защите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конкуренции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Статья 10 - 9 дел;</a:t>
            </a:r>
          </a:p>
          <a:p>
            <a:pPr marL="0" indent="0">
              <a:buNone/>
            </a:pPr>
            <a:endParaRPr lang="ru-RU" sz="36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Статья 15 – 10 дел.    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B5C89-CCA4-4E3A-81A2-8B1008AD6D2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4098" name="Picture 2" descr="C:\Users\USER\Desktop\ПРезентация. Итоги 2014 года\картинки\20120420114353922_big_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8920"/>
            <a:ext cx="36724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0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936104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Управление выдало предупреждения: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пункту 3 статьи 10 -  2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предупреждения;</a:t>
            </a:r>
          </a:p>
          <a:p>
            <a:pPr marL="0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пункту 5 статьи 10 -  3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предупреждения (2 из которых выполнены).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B5C89-CCA4-4E3A-81A2-8B1008AD6D2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122" name="Picture 2" descr="C:\Users\USER\Desktop\ПРезентация. Итоги 2014 года\картинки\338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41486"/>
            <a:ext cx="3888432" cy="25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0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CCC04-A61E-41F8-9BDA-2790645967B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090172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За отчетный период Северо-Осетинским УФАС России выявлено </a:t>
            </a:r>
            <a:r>
              <a:rPr lang="ru-RU" sz="2800" b="1" u="sng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800" b="1" u="sng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фактов </a:t>
            </a:r>
            <a:r>
              <a:rPr lang="ru-RU" sz="2800" b="1" u="sng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злоупотребления хозяйствующими субъектами своим доминирующим положением на рынке</a:t>
            </a:r>
            <a:r>
              <a:rPr lang="ru-RU" sz="2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 descr="C:\Users\USER\Desktop\ПРезентация. Итоги 2014 года\картинки\konkur300-200_jpg_576x288_crop_q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933056"/>
            <a:ext cx="5256584" cy="25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368152"/>
          </a:xfrm>
        </p:spPr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2 раза возросло количество выявленных нарушений требований статьи 15 Закона о защите конкуренции по  сравнению с прошлым отчетным периодом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564904"/>
            <a:ext cx="4040188" cy="720079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2013 год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2726059"/>
              </p:ext>
            </p:extLst>
          </p:nvPr>
        </p:nvGraphicFramePr>
        <p:xfrm>
          <a:off x="457200" y="3573463"/>
          <a:ext cx="4042792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564904"/>
            <a:ext cx="4041775" cy="720079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2014 год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01008"/>
            <a:ext cx="5328592" cy="2952328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28F85-95FA-40D3-BDEB-989CC376888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91264" cy="1656184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Рост нарушений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требований статьи 15 Закона о защите конкуренции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связан 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действиями органов   местного самоуправления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РСО-Алания 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рынках следующих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услуг: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33823"/>
          </a:xfrm>
        </p:spPr>
        <p:txBody>
          <a:bodyPr/>
          <a:lstStyle/>
          <a:p>
            <a:pPr algn="ctr">
              <a:buFontTx/>
              <a:buChar char="-"/>
            </a:pPr>
            <a:r>
              <a:rPr lang="ru-RU" sz="3400" b="1" i="1" u="sng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400" b="1" i="1" u="sng" dirty="0">
                <a:latin typeface="Times New Roman" pitchFamily="18" charset="0"/>
                <a:cs typeface="Times New Roman" pitchFamily="18" charset="0"/>
              </a:rPr>
              <a:t>управлению многоквартирными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домами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ctr"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B5C89-CCA4-4E3A-81A2-8B1008AD6D2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7170" name="Picture 2" descr="C:\Users\USER\Desktop\ПРезентация. Итоги 2014 года\картинки\upravlenie_mk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429000"/>
            <a:ext cx="40957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6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016224"/>
          </a:xfrm>
        </p:spPr>
        <p:txBody>
          <a:bodyPr/>
          <a:lstStyle/>
          <a:p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- по приему родительской платы за содержание ребенка в муниципальных образовательных учреждениях г. Владикавказа;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B5C89-CCA4-4E3A-81A2-8B1008AD6D2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8194" name="Picture 2" descr="C:\Users\USER\Desktop\ПРезентация. Итоги 2014 года\картинки\1376526779_detskij-s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417646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ПРезентация. Итоги 2014 года\картинки\dets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425384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1847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14861</TotalTime>
  <Words>464</Words>
  <Application>Microsoft Office PowerPoint</Application>
  <PresentationFormat>Экран (4:3)</PresentationFormat>
  <Paragraphs>105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Презентация PowerPoint</vt:lpstr>
      <vt:lpstr>Заголовок слайда</vt:lpstr>
      <vt:lpstr>Антимонопольный контроль</vt:lpstr>
      <vt:lpstr>   Управление в отчетном периоде приняло решения о наличии нарушений  Закона о защите конкуренции: </vt:lpstr>
      <vt:lpstr>Управление выдало предупреждения:  </vt:lpstr>
      <vt:lpstr>Презентация PowerPoint</vt:lpstr>
      <vt:lpstr>в 2 раза возросло количество выявленных нарушений требований статьи 15 Закона о защите конкуренции по  сравнению с прошлым отчетным периодом </vt:lpstr>
      <vt:lpstr> Рост нарушений требований статьи 15 Закона о защите конкуренции связан с действиями органов   местного самоуправления РСО-Алания на рынках следующих услуг:</vt:lpstr>
      <vt:lpstr>- по приему родительской платы за содержание ребенка в муниципальных образовательных учреждениях г. Владикавказа;</vt:lpstr>
      <vt:lpstr>- по организации  питания детей из малообеспеченных социально-незащищенных семей в муниципальных общеобразовательных учреждениях г. Владикавказа. </vt:lpstr>
      <vt:lpstr>Презентация PowerPoint</vt:lpstr>
      <vt:lpstr>- на рынке рекламных услуг.  </vt:lpstr>
      <vt:lpstr>За отчётный период поступило 7 заявлений о даче согласия на предоставление государственной или муниципальной преференции</vt:lpstr>
      <vt:lpstr>Презентация PowerPoint</vt:lpstr>
      <vt:lpstr>   В 2014 году проведено 15 проверок в отношении органов власти и некоммерческих организаций</vt:lpstr>
      <vt:lpstr>      в сфере антимонопольного законодательства в 2014 году управление применило меры административной ответственности в виде штрафов, общая сумма которых составила 42668,2 тыс. руб.  </vt:lpstr>
      <vt:lpstr>Контроль рекламной деятельности</vt:lpstr>
      <vt:lpstr>       в сфере рекламного законодательства в 2014 году управление применило меры административной ответственности в виде штрафов, общая сумма которых составила  828 тыс. рублей. </vt:lpstr>
      <vt:lpstr>Контроль в сфере закупок </vt:lpstr>
      <vt:lpstr>     В  2014 году  в  Северо-Осетинское УФАС России поступила 161 жалоба на действия заказчика, уполномоченного органа, специализированной организации, а также конкурсной, аукционной или котировочной комиссии</vt:lpstr>
      <vt:lpstr>  65 жалоб поданы на действия при проведении закупок для федеральных нужд</vt:lpstr>
      <vt:lpstr> 43 – при проведении закупок для нужд Республики Северная Осетия-Алания</vt:lpstr>
      <vt:lpstr> 53 при проведении закупок для муниципальных нужд</vt:lpstr>
      <vt:lpstr>   По результатам рассмотрения жалоб и проведения внеплановых проверок заказчикам выдано 37 предписаний об устранении выявленных нарушений законодательства о размещении заказов, которые исполнены в срок</vt:lpstr>
      <vt:lpstr>Презентация PowerPoint</vt:lpstr>
      <vt:lpstr> Из них: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Нагайчук Е.Г.</dc:creator>
  <cp:lastModifiedBy>USER</cp:lastModifiedBy>
  <cp:revision>975</cp:revision>
  <cp:lastPrinted>2013-03-26T14:16:06Z</cp:lastPrinted>
  <dcterms:created xsi:type="dcterms:W3CDTF">2011-08-24T07:02:51Z</dcterms:created>
  <dcterms:modified xsi:type="dcterms:W3CDTF">2015-02-24T12:16:58Z</dcterms:modified>
</cp:coreProperties>
</file>